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wav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61" r:id="rId3"/>
    <p:sldId id="262" r:id="rId4"/>
    <p:sldId id="263" r:id="rId5"/>
    <p:sldId id="265" r:id="rId6"/>
    <p:sldId id="26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3"/>
        <p:guide pos="383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theme" Target="theme/theme1.xml"  /><Relationship Id="rId11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presProps" Target="presProps.xml"  /><Relationship Id="rId9" Type="http://schemas.openxmlformats.org/officeDocument/2006/relationships/viewProps" Target="viewProps.xml"  /></Relationships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audio" Target="../media/audio1.wav"  /><Relationship Id="rId3" Type="http://schemas.microsoft.com/office/2007/relationships/media" Target="../media/audio1.wav"  /><Relationship Id="rId4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audio" Target="../media/audio2.wav"  /><Relationship Id="rId3" Type="http://schemas.microsoft.com/office/2007/relationships/media" Target="../media/audio2.wav"  /><Relationship Id="rId4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Relationship Id="rId4" Type="http://schemas.openxmlformats.org/officeDocument/2006/relationships/audio" Target="../media/audio3.wav"  /><Relationship Id="rId5" Type="http://schemas.microsoft.com/office/2007/relationships/media" Target="../media/audio3.wav"  /><Relationship Id="rId6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Relationship Id="rId4" Type="http://schemas.openxmlformats.org/officeDocument/2006/relationships/audio" Target="../media/audio4.wav"  /><Relationship Id="rId5" Type="http://schemas.microsoft.com/office/2007/relationships/media" Target="../media/audio4.wav"  /><Relationship Id="rId6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audio" Target="../media/audio5.wav"  /><Relationship Id="rId5" Type="http://schemas.microsoft.com/office/2007/relationships/media" Target="../media/audio5.wav"  /><Relationship Id="rId6" Type="http://schemas.openxmlformats.org/officeDocument/2006/relationships/image" Target="../media/image1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audio" Target="../media/audio6.wav"  /><Relationship Id="rId3" Type="http://schemas.microsoft.com/office/2007/relationships/media" Target="../media/audio6.wav"  /><Relationship Id="rId4" Type="http://schemas.openxmlformats.org/officeDocument/2006/relationships/image" Target="../media/image1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304143"/>
            <a:ext cx="12192000" cy="1570717"/>
          </a:xfrm>
          <a:noFill/>
        </p:spPr>
        <p:txBody>
          <a:bodyPr/>
          <a:p>
            <a:pPr lvl="0">
              <a:defRPr/>
            </a:pPr>
            <a:r>
              <a:rPr lang="en-US" altLang="ko-KR" sz="4000">
                <a:solidFill>
                  <a:schemeClr val="dk1"/>
                </a:solidFill>
              </a:rPr>
              <a:t>2D</a:t>
            </a:r>
            <a:r>
              <a:rPr lang="ko-KR" altLang="en-US" sz="4000">
                <a:solidFill>
                  <a:schemeClr val="dk1"/>
                </a:solidFill>
              </a:rPr>
              <a:t>게임 프로그래밍 </a:t>
            </a:r>
            <a:br>
              <a:rPr lang="ko-KR" altLang="en-US" sz="4000">
                <a:solidFill>
                  <a:schemeClr val="dk1"/>
                </a:solidFill>
              </a:rPr>
            </a:br>
            <a:r>
              <a:rPr lang="en-US" altLang="ko-KR" sz="4000">
                <a:solidFill>
                  <a:schemeClr val="dk1"/>
                </a:solidFill>
              </a:rPr>
              <a:t>2</a:t>
            </a:r>
            <a:r>
              <a:rPr lang="ko-KR" altLang="en-US" sz="4000">
                <a:solidFill>
                  <a:schemeClr val="dk1"/>
                </a:solidFill>
              </a:rPr>
              <a:t>차 발표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112284" y="3874861"/>
            <a:ext cx="8534399" cy="1752600"/>
          </a:xfrm>
          <a:solidFill>
            <a:srgbClr val="d0d0d0"/>
          </a:solidFill>
        </p:spPr>
        <p:txBody>
          <a:bodyPr/>
          <a:p>
            <a:pPr lvl="0" algn="r">
              <a:defRPr/>
            </a:pPr>
            <a:r>
              <a:rPr lang="en-US" altLang="ko-KR">
                <a:solidFill>
                  <a:schemeClr val="tx1"/>
                </a:solidFill>
              </a:rPr>
              <a:t>2021180048</a:t>
            </a:r>
            <a:endParaRPr lang="en-US" altLang="ko-KR">
              <a:solidFill>
                <a:schemeClr val="tx1"/>
              </a:solidFill>
            </a:endParaRPr>
          </a:p>
          <a:p>
            <a:pPr lvl="0" algn="r">
              <a:defRPr/>
            </a:pPr>
            <a:r>
              <a:rPr lang="ko-KR" altLang="en-US">
                <a:solidFill>
                  <a:schemeClr val="tx1"/>
                </a:solidFill>
              </a:rPr>
              <a:t>게임공학과</a:t>
            </a:r>
            <a:endParaRPr lang="ko-KR" altLang="en-US">
              <a:solidFill>
                <a:schemeClr val="tx1"/>
              </a:solidFill>
            </a:endParaRPr>
          </a:p>
          <a:p>
            <a:pPr lvl="0" algn="r">
              <a:defRPr/>
            </a:pPr>
            <a:r>
              <a:rPr lang="ko-KR" altLang="en-US">
                <a:solidFill>
                  <a:schemeClr val="tx1"/>
                </a:solidFill>
              </a:rPr>
              <a:t>조민근</a:t>
            </a:r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그림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9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5703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4727574" cy="1219199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4000">
                <a:solidFill>
                  <a:schemeClr val="dk1"/>
                </a:solidFill>
              </a:rPr>
              <a:t>게임의 컨셉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044246" y="1219199"/>
            <a:ext cx="8534399" cy="4632324"/>
          </a:xfrm>
          <a:solidFill>
            <a:srgbClr val="d0d0d0"/>
          </a:solidFill>
        </p:spPr>
        <p:txBody>
          <a:bodyPr>
            <a:normAutofit fontScale="92500" lnSpcReduction="20000"/>
          </a:bodyPr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스케이트 보드와 스노우 보드와 같은 스포츠를 컨셉으로 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고전 </a:t>
            </a:r>
            <a:r>
              <a:rPr lang="en-US" altLang="ko-KR" sz="2500">
                <a:solidFill>
                  <a:schemeClr val="tx1"/>
                </a:solidFill>
              </a:rPr>
              <a:t>2D</a:t>
            </a:r>
            <a:r>
              <a:rPr lang="ko-KR" altLang="en-US" sz="2500">
                <a:solidFill>
                  <a:schemeClr val="tx1"/>
                </a:solidFill>
              </a:rPr>
              <a:t>게임을 기초로 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타이밍에 맞게 특정키를 입력하면 점수를 얻습니다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다양한 기술을 구사할수 있고 성공하면 점수를 얻습니다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구사한 기술의 난이도에 따라 점수를 차등적으로 얻습니다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en-US" altLang="ko-KR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r>
              <a:rPr lang="ko-KR" altLang="en-US" sz="2500">
                <a:solidFill>
                  <a:schemeClr val="tx1"/>
                </a:solidFill>
              </a:rPr>
              <a:t>매판마다 기록을 갱신할 수 있는 재미요소가 있습니다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</a:t>
            </a:r>
            <a:endParaRPr lang="ko-KR" altLang="en-US" sz="2500">
              <a:solidFill>
                <a:schemeClr val="tx1"/>
              </a:solidFill>
            </a:endParaRPr>
          </a:p>
          <a:p>
            <a:pPr marL="456960" lvl="0" indent="-456960" algn="l">
              <a:buClr>
                <a:schemeClr val="tx1"/>
              </a:buClr>
              <a:buFont typeface="Arial"/>
              <a:buChar char="•"/>
              <a:defRPr/>
            </a:pPr>
            <a:endParaRPr lang="ko-KR" altLang="en-US" sz="2500">
              <a:solidFill>
                <a:schemeClr val="tx1"/>
              </a:solidFill>
            </a:endParaRPr>
          </a:p>
        </p:txBody>
      </p:sp>
      <p:pic>
        <p:nvPicPr>
          <p:cNvPr id="4" name="그림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795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29453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4761592" cy="1219199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4000">
                <a:solidFill>
                  <a:schemeClr val="dk1"/>
                </a:solidFill>
              </a:rPr>
              <a:t>게임의 진행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144156" y="4862150"/>
            <a:ext cx="6975777" cy="1712366"/>
          </a:xfrm>
          <a:solidFill>
            <a:srgbClr val="d0d0d0"/>
          </a:solidFill>
        </p:spPr>
        <p:txBody>
          <a:bodyPr>
            <a:normAutofit lnSpcReduction="10000"/>
          </a:bodyPr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en-US" altLang="ko-KR" sz="2500">
                <a:solidFill>
                  <a:schemeClr val="tx1"/>
                </a:solidFill>
              </a:rPr>
              <a:t>olliolli</a:t>
            </a:r>
            <a:r>
              <a:rPr lang="ko-KR" altLang="en-US" sz="2500">
                <a:solidFill>
                  <a:schemeClr val="tx1"/>
                </a:solidFill>
              </a:rPr>
              <a:t>라는 게임을 참고 하였습니다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보드를 타고 진행합니다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점프키를 누르면 점프가 가능합니다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981748"/>
            <a:ext cx="6935852" cy="355849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35852" y="981748"/>
            <a:ext cx="5256148" cy="3558496"/>
          </a:xfrm>
          <a:prstGeom prst="rect">
            <a:avLst/>
          </a:prstGeom>
        </p:spPr>
      </p:pic>
      <p:pic>
        <p:nvPicPr>
          <p:cNvPr id="9" name="그림 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475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12187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4761592" cy="1219199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4000">
                <a:solidFill>
                  <a:schemeClr val="dk1"/>
                </a:solidFill>
              </a:rPr>
              <a:t>게임의 진행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134960" y="4833711"/>
            <a:ext cx="8534399" cy="2024289"/>
          </a:xfrm>
          <a:solidFill>
            <a:srgbClr val="d0d0d0"/>
          </a:solidFill>
        </p:spPr>
        <p:txBody>
          <a:bodyPr/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착지시 정확한 타이밍에 특정 키를 눌러주면 점수를 얻고</a:t>
            </a:r>
            <a:endParaRPr lang="ko-KR" altLang="en-US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타이밍을 맞추지 못하면 점수를 잃고 속도가 감소합니다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</a:t>
            </a:r>
            <a:endParaRPr lang="ko-KR" altLang="en-US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난간을 탈 수 있으며 마찬가지로 정확한 타이밍에 키를 눌러줘야 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난간을 타면 추가 점수를 얻습니다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endParaRPr lang="ko-KR" altLang="en-US" sz="2500">
              <a:solidFill>
                <a:schemeClr val="tx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54554" y="1098801"/>
            <a:ext cx="4117219" cy="356621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716204" y="1019128"/>
            <a:ext cx="4456971" cy="3645889"/>
          </a:xfrm>
          <a:prstGeom prst="rect">
            <a:avLst/>
          </a:prstGeom>
        </p:spPr>
      </p:pic>
      <p:pic>
        <p:nvPicPr>
          <p:cNvPr id="11" name="그림 1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32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19843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4761592" cy="1219199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4000">
                <a:solidFill>
                  <a:schemeClr val="dk1"/>
                </a:solidFill>
              </a:rPr>
              <a:t>게임의 진행</a:t>
            </a:r>
            <a:endParaRPr lang="ko-KR" altLang="en-US" sz="4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134960" y="4833711"/>
            <a:ext cx="8534399" cy="2024289"/>
          </a:xfrm>
          <a:solidFill>
            <a:srgbClr val="d0d0d0"/>
          </a:solidFill>
        </p:spPr>
        <p:txBody>
          <a:bodyPr>
            <a:normAutofit lnSpcReduction="10000"/>
          </a:bodyPr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난간이나 장애물 에서 내려올때 점프 할 수 있습니다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점프후에 다양한 기술을 구사할 수 있으며 기술의 난이도에 따라 점수가 다릅니다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 지형지물 을 파악하고 고난이도의 기술을 구사 하면 높은 점수를 얻을 수 있습니다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r>
              <a:rPr lang="ko-KR" altLang="en-US" sz="2500">
                <a:solidFill>
                  <a:schemeClr val="tx1"/>
                </a:solidFill>
              </a:rPr>
              <a:t> 점수를 갱신해 가며 게임을 진행 합니다</a:t>
            </a:r>
            <a:r>
              <a:rPr lang="en-US" altLang="ko-KR" sz="2500">
                <a:solidFill>
                  <a:schemeClr val="tx1"/>
                </a:solidFill>
              </a:rPr>
              <a:t>.</a:t>
            </a: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endParaRPr lang="en-US" altLang="ko-KR" sz="2500">
              <a:solidFill>
                <a:schemeClr val="tx1"/>
              </a:solidFill>
            </a:endParaRPr>
          </a:p>
          <a:p>
            <a:pPr marL="0" lvl="0" indent="0" algn="l">
              <a:buClr>
                <a:schemeClr val="tx1"/>
              </a:buClr>
              <a:buFont typeface="Arial"/>
              <a:buNone/>
              <a:defRPr/>
            </a:pPr>
            <a:endParaRPr lang="ko-KR" altLang="en-US" sz="2500">
              <a:solidFill>
                <a:schemeClr val="tx1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49277" y="1003752"/>
            <a:ext cx="4303075" cy="369362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587982" y="1003752"/>
            <a:ext cx="4285485" cy="3716008"/>
          </a:xfrm>
          <a:prstGeom prst="rect">
            <a:avLst/>
          </a:prstGeom>
        </p:spPr>
      </p:pic>
      <p:pic>
        <p:nvPicPr>
          <p:cNvPr id="13" name="그림 1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32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20594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0"/>
            <a:ext cx="2501443" cy="629556"/>
          </a:xfrm>
          <a:solidFill>
            <a:srgbClr val="d1d1d1"/>
          </a:solidFill>
          <a:ln>
            <a:noFill/>
          </a:ln>
        </p:spPr>
        <p:txBody>
          <a:bodyPr/>
          <a:p>
            <a:pPr lvl="0">
              <a:defRPr/>
            </a:pPr>
            <a:r>
              <a:rPr lang="ko-KR" altLang="en-US" sz="3000">
                <a:solidFill>
                  <a:schemeClr val="dk1"/>
                </a:solidFill>
              </a:rPr>
              <a:t>개발 일정</a:t>
            </a:r>
            <a:endParaRPr lang="ko-KR" altLang="en-US" sz="3000">
              <a:solidFill>
                <a:schemeClr val="dk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99622" y="2679244"/>
            <a:ext cx="1092378" cy="759414"/>
          </a:xfrm>
          <a:solidFill>
            <a:srgbClr val="d0d0d0"/>
          </a:solidFill>
        </p:spPr>
        <p:txBody>
          <a:bodyPr>
            <a:normAutofit fontScale="92500" lnSpcReduction="10000"/>
          </a:bodyPr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>
                <a:solidFill>
                  <a:schemeClr val="tx1"/>
                </a:solidFill>
              </a:rPr>
              <a:t>평균 </a:t>
            </a:r>
            <a:r>
              <a:rPr lang="en-US" altLang="ko-KR" sz="2500">
                <a:solidFill>
                  <a:schemeClr val="tx1"/>
                </a:solidFill>
              </a:rPr>
              <a:t>72.5%</a:t>
            </a:r>
            <a:endParaRPr lang="en-US" altLang="ko-KR" sz="2500">
              <a:solidFill>
                <a:schemeClr val="tx1"/>
              </a:solidFill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1063622" y="629556"/>
          <a:ext cx="10035999" cy="5851254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776695"/>
                <a:gridCol w="7080340"/>
                <a:gridCol w="1178963"/>
              </a:tblGrid>
              <a:tr h="731407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spc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600" spc="0">
                          <a:solidFill>
                            <a:schemeClr val="tx1"/>
                          </a:solidFill>
                        </a:rPr>
                        <a:t>주차</a:t>
                      </a:r>
                      <a:endParaRPr lang="ko-KR" altLang="en-US" sz="1600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spc="0">
                          <a:solidFill>
                            <a:schemeClr val="tx1"/>
                          </a:solidFill>
                        </a:rPr>
                        <a:t>계획</a:t>
                      </a:r>
                      <a:r>
                        <a:rPr lang="en-US" altLang="ko-KR" sz="1600" spc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spc="0">
                          <a:solidFill>
                            <a:schemeClr val="tx1"/>
                          </a:solidFill>
                        </a:rPr>
                        <a:t> 리소스 수집</a:t>
                      </a:r>
                      <a:endParaRPr lang="ko-KR" altLang="en-US" sz="1600" spc="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spc="0">
                          <a:solidFill>
                            <a:srgbClr val="ff0000"/>
                          </a:solidFill>
                        </a:rPr>
                        <a:t>결과</a:t>
                      </a:r>
                      <a:r>
                        <a:rPr lang="en-US" altLang="ko-KR" sz="1600" spc="0">
                          <a:solidFill>
                            <a:srgbClr val="ff0000"/>
                          </a:solidFill>
                        </a:rPr>
                        <a:t>:</a:t>
                      </a:r>
                      <a:r>
                        <a:rPr lang="ko-KR" altLang="en-US" sz="1600" spc="0">
                          <a:solidFill>
                            <a:srgbClr val="ff0000"/>
                          </a:solidFill>
                        </a:rPr>
                        <a:t> 추가 수집 필요</a:t>
                      </a:r>
                      <a:endParaRPr lang="ko-KR" altLang="en-US" sz="1600" spc="0">
                        <a:solidFill>
                          <a:srgbClr val="ff0000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spc="0">
                          <a:solidFill>
                            <a:schemeClr val="tx1"/>
                          </a:solidFill>
                        </a:rPr>
                        <a:t>60%</a:t>
                      </a:r>
                      <a:endParaRPr lang="en-US" altLang="ko-KR" sz="1600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731407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/>
                        <a:t>2</a:t>
                      </a:r>
                      <a:r>
                        <a:rPr lang="ko-KR" altLang="en-US" sz="1600" b="1" spc="0"/>
                        <a:t>주차</a:t>
                      </a:r>
                      <a:endParaRPr lang="ko-KR" altLang="en-US" sz="1600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계획</a:t>
                      </a:r>
                      <a:r>
                        <a:rPr lang="en-US" altLang="ko-KR" sz="1600" b="1" spc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 키보드 입력과 움직임 애니메이션 구현</a:t>
                      </a:r>
                      <a:endParaRPr lang="ko-KR" altLang="en-US" sz="1600" b="1" spc="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결과</a:t>
                      </a:r>
                      <a:r>
                        <a:rPr lang="en-US" altLang="ko-KR" sz="1600" b="1" spc="0">
                          <a:solidFill>
                            <a:srgbClr val="ff0000"/>
                          </a:solidFill>
                        </a:rPr>
                        <a:t>:</a:t>
                      </a: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 입력이 있으면 캐릭터가 움직이는 구현 완료</a:t>
                      </a:r>
                      <a:endParaRPr lang="ko-KR" altLang="en-US" sz="1600" b="1" spc="0">
                        <a:solidFill>
                          <a:srgbClr val="ff0000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>
                          <a:solidFill>
                            <a:schemeClr val="tx1"/>
                          </a:solidFill>
                        </a:rPr>
                        <a:t>90%</a:t>
                      </a:r>
                      <a:endParaRPr lang="en-US" altLang="ko-KR" sz="1600" b="1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</a:tr>
              <a:tr h="731407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/>
                        <a:t>3</a:t>
                      </a:r>
                      <a:r>
                        <a:rPr lang="ko-KR" altLang="en-US" sz="1600" b="1" spc="0"/>
                        <a:t>주차</a:t>
                      </a:r>
                      <a:endParaRPr lang="ko-KR" altLang="en-US" sz="1600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계획</a:t>
                      </a:r>
                      <a:r>
                        <a:rPr lang="en-US" altLang="ko-KR" sz="1600" b="1" spc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 입력에 해당하는 기술 애니메이션 구현</a:t>
                      </a:r>
                      <a:endParaRPr lang="ko-KR" altLang="en-US" sz="1600" b="1" spc="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결과</a:t>
                      </a:r>
                      <a:r>
                        <a:rPr lang="en-US" altLang="ko-KR" sz="1600" b="1" spc="0">
                          <a:solidFill>
                            <a:srgbClr val="ff0000"/>
                          </a:solidFill>
                        </a:rPr>
                        <a:t>:</a:t>
                      </a: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 올라타기</a:t>
                      </a:r>
                      <a:r>
                        <a:rPr lang="en-US" altLang="ko-KR" sz="1600" b="1" spc="0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 착지</a:t>
                      </a:r>
                      <a:r>
                        <a:rPr lang="en-US" altLang="ko-KR" sz="1600" b="1" spc="0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 발구르기 구현</a:t>
                      </a:r>
                      <a:r>
                        <a:rPr lang="en-US" altLang="ko-KR" sz="1600" b="1" spc="0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  다른 기술들 구현 예정</a:t>
                      </a:r>
                      <a:endParaRPr lang="ko-KR" altLang="en-US" sz="1600" b="1" spc="0">
                        <a:solidFill>
                          <a:srgbClr val="ff0000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en-US" altLang="ko-KR" sz="1600" b="1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731407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/>
                        <a:t>4</a:t>
                      </a:r>
                      <a:r>
                        <a:rPr lang="ko-KR" altLang="en-US" sz="1600" b="1" spc="0"/>
                        <a:t>주차</a:t>
                      </a:r>
                      <a:endParaRPr lang="ko-KR" altLang="en-US" sz="1600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계획</a:t>
                      </a:r>
                      <a:r>
                        <a:rPr lang="en-US" altLang="ko-KR" sz="1600" b="1" spc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 바닥과 충동처리 구현</a:t>
                      </a:r>
                      <a:r>
                        <a:rPr lang="en-US" altLang="ko-KR" sz="1600" b="1" spc="0">
                          <a:solidFill>
                            <a:schemeClr val="tx1"/>
                          </a:solidFill>
                        </a:rPr>
                        <a:t>,</a:t>
                      </a:r>
                      <a:endParaRPr lang="ko-KR" altLang="en-US" sz="1600" b="1" spc="0">
                        <a:solidFill>
                          <a:srgbClr val="ff0000"/>
                        </a:solidFill>
                      </a:endParaRPr>
                    </a:p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결과</a:t>
                      </a:r>
                      <a:r>
                        <a:rPr lang="en-US" altLang="ko-KR" sz="1600" b="1" spc="0">
                          <a:solidFill>
                            <a:srgbClr val="ff0000"/>
                          </a:solidFill>
                        </a:rPr>
                        <a:t>:</a:t>
                      </a: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 기술 구현을 위해 바닥과 충동처리 먼저 구현완료</a:t>
                      </a:r>
                      <a:r>
                        <a:rPr lang="en-US" altLang="ko-KR" sz="1600" b="1" spc="0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 sz="1600" b="1" spc="0">
                          <a:solidFill>
                            <a:srgbClr val="ff0000"/>
                          </a:solidFill>
                        </a:rPr>
                        <a:t> 중력 추가</a:t>
                      </a:r>
                      <a:endParaRPr lang="ko-KR" altLang="en-US" sz="1600" b="1" spc="0">
                        <a:solidFill>
                          <a:srgbClr val="ff0000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>
                          <a:solidFill>
                            <a:schemeClr val="tx1"/>
                          </a:solidFill>
                        </a:rPr>
                        <a:t>90%</a:t>
                      </a:r>
                      <a:endParaRPr lang="en-US" altLang="ko-KR" sz="1600" b="1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</a:tr>
              <a:tr h="731407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/>
                        <a:t>5</a:t>
                      </a:r>
                      <a:r>
                        <a:rPr lang="ko-KR" altLang="en-US" sz="1600" b="1" spc="0"/>
                        <a:t>주차</a:t>
                      </a:r>
                      <a:endParaRPr lang="ko-KR" altLang="en-US" sz="1600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지형지물과의 충돌처리 구현</a:t>
                      </a:r>
                      <a:endParaRPr lang="ko-KR" altLang="en-US" sz="1600" b="1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altLang="ko-KR" sz="1600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731407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/>
                        <a:t>6</a:t>
                      </a:r>
                      <a:r>
                        <a:rPr lang="ko-KR" altLang="en-US" sz="1600" b="1" spc="0"/>
                        <a:t>주차</a:t>
                      </a:r>
                      <a:endParaRPr lang="ko-KR" altLang="en-US" sz="1600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점수 시스템</a:t>
                      </a:r>
                      <a:r>
                        <a:rPr lang="en-US" altLang="ko-KR" sz="1600" b="1" spc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구현</a:t>
                      </a:r>
                      <a:endParaRPr lang="ko-KR" altLang="en-US" sz="1600" b="1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600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</a:tr>
              <a:tr h="731407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/>
                        <a:t>7</a:t>
                      </a:r>
                      <a:r>
                        <a:rPr lang="ko-KR" altLang="en-US" sz="1600" b="1" spc="0"/>
                        <a:t>주차</a:t>
                      </a:r>
                      <a:endParaRPr lang="ko-KR" altLang="en-US" sz="1600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>
                          <a:solidFill>
                            <a:schemeClr val="tx1"/>
                          </a:solidFill>
                        </a:rPr>
                        <a:t>ui</a:t>
                      </a: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구현</a:t>
                      </a:r>
                      <a:endParaRPr lang="ko-KR" altLang="en-US" sz="1600" b="1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600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731404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b="1" spc="0"/>
                        <a:t>8</a:t>
                      </a:r>
                      <a:r>
                        <a:rPr lang="ko-KR" altLang="en-US" sz="1600" b="1" spc="0"/>
                        <a:t>주차</a:t>
                      </a:r>
                      <a:endParaRPr lang="ko-KR" altLang="en-US" sz="1600" b="1" spc="0"/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spc="0">
                          <a:solidFill>
                            <a:schemeClr val="tx1"/>
                          </a:solidFill>
                        </a:rPr>
                        <a:t>최종 점검</a:t>
                      </a:r>
                      <a:endParaRPr lang="ko-KR" altLang="en-US" sz="1600" b="1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600" spc="0">
                        <a:solidFill>
                          <a:schemeClr val="tx1"/>
                        </a:solidFill>
                      </a:endParaRPr>
                    </a:p>
                  </a:txBody>
                  <a:tcPr marL="91440" marR="91440" anchor="ctr">
                    <a:lnL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</a:tr>
            </a:tbl>
          </a:graphicData>
        </a:graphic>
      </p:graphicFrame>
      <p:pic>
        <p:nvPicPr>
          <p:cNvPr id="10" name="그림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29060" y="6195060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780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5781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126</ep:Words>
  <ep:PresentationFormat>화면 슬라이드 쇼(4:3)</ep:PresentationFormat>
  <ep:Paragraphs>35</ep:Paragraphs>
  <ep:Slides>6</ep:Slides>
  <ep:Notes>0</ep:Notes>
  <ep:TotalTime>0</ep:TotalTime>
  <ep:HiddenSlides>0</ep:HiddenSlides>
  <ep:MMClips>6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ep:HeadingPairs>
  <ep:TitlesOfParts>
    <vt:vector size="7" baseType="lpstr">
      <vt:lpstr>한컴오피스</vt:lpstr>
      <vt:lpstr>2D게임 프로그래밍  2차 발표</vt:lpstr>
      <vt:lpstr>게임의 컨셉</vt:lpstr>
      <vt:lpstr>게임의 진행</vt:lpstr>
      <vt:lpstr>게임의 진행</vt:lpstr>
      <vt:lpstr>게임의 진행</vt:lpstr>
      <vt:lpstr>개발 일정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2023-10-14T08:13:08.642</dcterms:created>
  <dc:creator>민근</dc:creator>
  <cp:lastModifiedBy>민근</cp:lastModifiedBy>
  <dcterms:modified xsi:type="dcterms:W3CDTF">2023-11-12T07:50:29.830</dcterms:modified>
  <cp:revision>80</cp:revision>
  <dc:title>2D게임 프로그래밍 1차 발표</dc:title>
  <cp:version>12.0.0.3407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